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1"/>
  </p:notesMasterIdLst>
  <p:sldIdLst>
    <p:sldId id="277" r:id="rId2"/>
    <p:sldId id="278" r:id="rId3"/>
    <p:sldId id="279" r:id="rId4"/>
    <p:sldId id="281" r:id="rId5"/>
    <p:sldId id="261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75" r:id="rId14"/>
    <p:sldId id="276" r:id="rId15"/>
    <p:sldId id="262" r:id="rId16"/>
    <p:sldId id="263" r:id="rId17"/>
    <p:sldId id="264" r:id="rId18"/>
    <p:sldId id="259" r:id="rId19"/>
    <p:sldId id="270" r:id="rId20"/>
    <p:sldId id="260" r:id="rId21"/>
    <p:sldId id="267" r:id="rId22"/>
    <p:sldId id="268" r:id="rId23"/>
    <p:sldId id="265" r:id="rId24"/>
    <p:sldId id="271" r:id="rId25"/>
    <p:sldId id="272" r:id="rId26"/>
    <p:sldId id="266" r:id="rId27"/>
    <p:sldId id="273" r:id="rId28"/>
    <p:sldId id="269" r:id="rId29"/>
    <p:sldId id="274" r:id="rId3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65" autoAdjust="0"/>
    <p:restoredTop sz="95013" autoAdjust="0"/>
  </p:normalViewPr>
  <p:slideViewPr>
    <p:cSldViewPr snapToGrid="0">
      <p:cViewPr varScale="1">
        <p:scale>
          <a:sx n="109" d="100"/>
          <a:sy n="109" d="100"/>
        </p:scale>
        <p:origin x="965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85593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7772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43658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59996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52821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64422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64512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3473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75380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00019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19242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1506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68391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5158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44473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96426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3418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0134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1536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5658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8565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83026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8292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2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31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500" b="1" dirty="0">
                <a:solidFill>
                  <a:srgbClr val="19264B"/>
                </a:solidFill>
              </a:rPr>
              <a:t>CUAI Basic </a:t>
            </a:r>
            <a:r>
              <a:rPr lang="ko-KR" altLang="en-US" sz="2500" b="1" dirty="0">
                <a:solidFill>
                  <a:srgbClr val="19264B"/>
                </a:solidFill>
              </a:rPr>
              <a:t>스터디 </a:t>
            </a:r>
            <a:r>
              <a:rPr lang="en-US" altLang="ko-KR" sz="2500" b="1" dirty="0">
                <a:solidFill>
                  <a:srgbClr val="19264B"/>
                </a:solidFill>
              </a:rPr>
              <a:t>3</a:t>
            </a:r>
            <a:r>
              <a:rPr lang="ko-KR" altLang="en-US" sz="2500" b="1" dirty="0">
                <a:solidFill>
                  <a:srgbClr val="19264B"/>
                </a:solidFill>
              </a:rPr>
              <a:t>팀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</a:rPr>
              <a:t>2024.03.26</a:t>
            </a:r>
            <a:endParaRPr lang="ko-KR" altLang="en-US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오차 행렬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" name="Google Shape;83;p16">
            <a:extLst>
              <a:ext uri="{FF2B5EF4-FFF2-40B4-BE49-F238E27FC236}">
                <a16:creationId xmlns:a16="http://schemas.microsoft.com/office/drawing/2014/main" id="{0F768A86-00F5-5DFD-822C-19CBA07476EE}"/>
              </a:ext>
            </a:extLst>
          </p:cNvPr>
          <p:cNvSpPr txBox="1"/>
          <p:nvPr/>
        </p:nvSpPr>
        <p:spPr>
          <a:xfrm>
            <a:off x="2116060" y="3949646"/>
            <a:ext cx="616934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TP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예측값을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Postive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값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예측했는데 실제 값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역시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Positive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값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098" name="Picture 2" descr="파이썬 머신러닝 완벽가이드] : 사이킷 런 평가지표 (정확도 , 오차행렬) - 데이터 사이언스 사용 설명서">
            <a:extLst>
              <a:ext uri="{FF2B5EF4-FFF2-40B4-BE49-F238E27FC236}">
                <a16:creationId xmlns:a16="http://schemas.microsoft.com/office/drawing/2014/main" id="{5AF4DDB7-5417-1C69-404C-788630C9A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548" y="845454"/>
            <a:ext cx="5895052" cy="298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11026C-C464-3DA1-F515-4CF77A9AB7B8}"/>
              </a:ext>
            </a:extLst>
          </p:cNvPr>
          <p:cNvSpPr/>
          <p:nvPr/>
        </p:nvSpPr>
        <p:spPr>
          <a:xfrm>
            <a:off x="6040211" y="2841947"/>
            <a:ext cx="1893194" cy="7555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4948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오차 행렬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6A1A9A-1726-1052-A6C4-CB3E4F7550AD}"/>
              </a:ext>
            </a:extLst>
          </p:cNvPr>
          <p:cNvSpPr txBox="1"/>
          <p:nvPr/>
        </p:nvSpPr>
        <p:spPr>
          <a:xfrm>
            <a:off x="1824504" y="1591164"/>
            <a:ext cx="6817219" cy="4001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2000" b="0" i="0" dirty="0" err="1">
                <a:solidFill>
                  <a:srgbClr val="212529"/>
                </a:solidFill>
                <a:effectLst/>
                <a:latin typeface="Courier New" panose="02070309020205020404" pitchFamily="49" charset="0"/>
              </a:rPr>
              <a:t>sklearn.metrics.</a:t>
            </a:r>
            <a:r>
              <a:rPr lang="en-US" altLang="ko-KR" sz="2000" b="1" i="0" dirty="0" err="1">
                <a:solidFill>
                  <a:srgbClr val="212529"/>
                </a:solidFill>
                <a:effectLst/>
                <a:latin typeface="Courier New" panose="02070309020205020404" pitchFamily="49" charset="0"/>
              </a:rPr>
              <a:t>confusion_matrix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latin typeface="-apple-system"/>
              </a:rPr>
              <a:t>(</a:t>
            </a:r>
            <a:r>
              <a:rPr lang="en-US" altLang="ko-KR" sz="2000" b="0" i="1" dirty="0" err="1">
                <a:solidFill>
                  <a:srgbClr val="212529"/>
                </a:solidFill>
                <a:effectLst/>
                <a:latin typeface="-apple-system"/>
              </a:rPr>
              <a:t>y_true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latin typeface="-apple-system"/>
              </a:rPr>
              <a:t>, </a:t>
            </a:r>
            <a:r>
              <a:rPr lang="en-US" altLang="ko-KR" sz="2000" b="0" i="1" dirty="0" err="1">
                <a:solidFill>
                  <a:srgbClr val="212529"/>
                </a:solidFill>
                <a:effectLst/>
                <a:latin typeface="-apple-system"/>
              </a:rPr>
              <a:t>y_pred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latin typeface="-apple-system"/>
              </a:rPr>
              <a:t>)</a:t>
            </a:r>
            <a:endParaRPr lang="ko-KR" alt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263889-EBD0-5870-6172-C70E4C0097A1}"/>
              </a:ext>
            </a:extLst>
          </p:cNvPr>
          <p:cNvSpPr txBox="1"/>
          <p:nvPr/>
        </p:nvSpPr>
        <p:spPr>
          <a:xfrm>
            <a:off x="1536879" y="3739186"/>
            <a:ext cx="7796011" cy="31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사이킷런의</a:t>
            </a:r>
            <a:r>
              <a:rPr lang="ko-KR" altLang="en-US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4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confusion_matrix</a:t>
            </a: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()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API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통해 </a:t>
            </a:r>
            <a:r>
              <a:rPr lang="en-US" altLang="ko-KR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ndarray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형태의 오차행렬을 출력할 수 있습니다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  <a:endParaRPr lang="en-US" altLang="ko-KR" sz="1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49FE9F-E0B5-E15D-4CC7-046A4848997D}"/>
              </a:ext>
            </a:extLst>
          </p:cNvPr>
          <p:cNvSpPr txBox="1"/>
          <p:nvPr/>
        </p:nvSpPr>
        <p:spPr>
          <a:xfrm>
            <a:off x="1824504" y="2571750"/>
            <a:ext cx="6817219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212529"/>
                </a:solidFill>
                <a:latin typeface="Courier New" panose="02070309020205020404" pitchFamily="49" charset="0"/>
              </a:rPr>
              <a:t>array([[405, 0],</a:t>
            </a:r>
          </a:p>
          <a:p>
            <a:r>
              <a:rPr lang="en-US" altLang="ko-KR" sz="2000" dirty="0">
                <a:solidFill>
                  <a:srgbClr val="212529"/>
                </a:solidFill>
                <a:latin typeface="Courier New" panose="02070309020205020404" pitchFamily="49" charset="0"/>
              </a:rPr>
              <a:t>	 [ 45, 0]], </a:t>
            </a:r>
            <a:r>
              <a:rPr lang="en-US" altLang="ko-KR" sz="2000" dirty="0" err="1">
                <a:solidFill>
                  <a:srgbClr val="212529"/>
                </a:solidFill>
                <a:latin typeface="Courier New" panose="02070309020205020404" pitchFamily="49" charset="0"/>
              </a:rPr>
              <a:t>dtype</a:t>
            </a:r>
            <a:r>
              <a:rPr lang="en-US" altLang="ko-KR" sz="2000" dirty="0">
                <a:solidFill>
                  <a:srgbClr val="212529"/>
                </a:solidFill>
                <a:latin typeface="Courier New" panose="02070309020205020404" pitchFamily="49" charset="0"/>
              </a:rPr>
              <a:t>=int64) </a:t>
            </a:r>
            <a:endParaRPr lang="ko-KR" altLang="en-US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D96F0E-C499-EA37-7F7D-DB9646BECA22}"/>
              </a:ext>
            </a:extLst>
          </p:cNvPr>
          <p:cNvSpPr txBox="1"/>
          <p:nvPr/>
        </p:nvSpPr>
        <p:spPr>
          <a:xfrm>
            <a:off x="1732208" y="2292320"/>
            <a:ext cx="7796011" cy="31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[Output]</a:t>
            </a:r>
          </a:p>
        </p:txBody>
      </p:sp>
    </p:spTree>
    <p:extLst>
      <p:ext uri="{BB962C8B-B14F-4D97-AF65-F5344CB8AC3E}">
        <p14:creationId xmlns:p14="http://schemas.microsoft.com/office/powerpoint/2010/main" val="3847111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오차 행렬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" name="Google Shape;83;p16">
            <a:extLst>
              <a:ext uri="{FF2B5EF4-FFF2-40B4-BE49-F238E27FC236}">
                <a16:creationId xmlns:a16="http://schemas.microsoft.com/office/drawing/2014/main" id="{0F768A86-00F5-5DFD-822C-19CBA07476EE}"/>
              </a:ext>
            </a:extLst>
          </p:cNvPr>
          <p:cNvSpPr txBox="1"/>
          <p:nvPr/>
        </p:nvSpPr>
        <p:spPr>
          <a:xfrm>
            <a:off x="4156706" y="965477"/>
            <a:ext cx="2231669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오차행렬과 정확도</a:t>
            </a:r>
            <a:endParaRPr sz="18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263889-EBD0-5870-6172-C70E4C0097A1}"/>
              </a:ext>
            </a:extLst>
          </p:cNvPr>
          <p:cNvSpPr txBox="1"/>
          <p:nvPr/>
        </p:nvSpPr>
        <p:spPr>
          <a:xfrm>
            <a:off x="2129307" y="3568243"/>
            <a:ext cx="6302061" cy="31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정확도는 오차 행렬에서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True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 해당하는 값인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TP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와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TN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 의해 좌우됩니다</a:t>
            </a:r>
            <a:endParaRPr lang="en-US" altLang="ko-KR" sz="1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122" name="Picture 2" descr="Accuracy formula for Confusion Matrix">
            <a:extLst>
              <a:ext uri="{FF2B5EF4-FFF2-40B4-BE49-F238E27FC236}">
                <a16:creationId xmlns:a16="http://schemas.microsoft.com/office/drawing/2014/main" id="{0BAFABCB-4CE8-4AC9-9B13-901E7484A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2738" y="1468661"/>
            <a:ext cx="7315200" cy="147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4526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372536DC-1AF6-3E94-4D83-1A96E3F91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1874" y="1395560"/>
            <a:ext cx="4845718" cy="3441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(Precision)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와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(Recall)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0CCDE9C9-74DA-1AA8-203A-622F66055903}"/>
              </a:ext>
            </a:extLst>
          </p:cNvPr>
          <p:cNvSpPr txBox="1"/>
          <p:nvPr/>
        </p:nvSpPr>
        <p:spPr>
          <a:xfrm>
            <a:off x="1408975" y="776211"/>
            <a:ext cx="657444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Positive 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세트의 예측 성능에 초점을 맞춘 평가 지표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6742045C-1BE2-91F1-158B-84DDCF2911C4}"/>
              </a:ext>
            </a:extLst>
          </p:cNvPr>
          <p:cNvSpPr txBox="1"/>
          <p:nvPr/>
        </p:nvSpPr>
        <p:spPr>
          <a:xfrm>
            <a:off x="1408975" y="1245547"/>
            <a:ext cx="6574440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정밀도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Precision) = TP/(FP+TP)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예측한 것 중 실제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endParaRPr lang="en-US"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(Recall) = TP/(FN+TP)</a:t>
            </a:r>
            <a:r>
              <a:rPr 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실제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 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중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예측한 것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93065CC9-EF1C-A939-30FB-7905C778BCC5}"/>
              </a:ext>
            </a:extLst>
          </p:cNvPr>
          <p:cNvSpPr/>
          <p:nvPr/>
        </p:nvSpPr>
        <p:spPr>
          <a:xfrm>
            <a:off x="5225599" y="2060294"/>
            <a:ext cx="1428461" cy="247692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B252F38-ABF7-9A9C-6A20-E15FD95A61A1}"/>
              </a:ext>
            </a:extLst>
          </p:cNvPr>
          <p:cNvSpPr/>
          <p:nvPr/>
        </p:nvSpPr>
        <p:spPr>
          <a:xfrm>
            <a:off x="5274469" y="2814436"/>
            <a:ext cx="1332779" cy="656511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82CB2A5C-B773-9A95-474A-5A063ADF53D9}"/>
              </a:ext>
            </a:extLst>
          </p:cNvPr>
          <p:cNvSpPr txBox="1"/>
          <p:nvPr/>
        </p:nvSpPr>
        <p:spPr>
          <a:xfrm>
            <a:off x="5274471" y="4558725"/>
            <a:ext cx="137958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FF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Precision</a:t>
            </a:r>
            <a:endParaRPr sz="2000" b="1" dirty="0">
              <a:solidFill>
                <a:srgbClr val="FF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B9A4E77D-AD30-DD02-8B5D-E5BD88977C6A}"/>
              </a:ext>
            </a:extLst>
          </p:cNvPr>
          <p:cNvSpPr txBox="1"/>
          <p:nvPr/>
        </p:nvSpPr>
        <p:spPr>
          <a:xfrm>
            <a:off x="8188263" y="2906064"/>
            <a:ext cx="955737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chemeClr val="accen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Recall</a:t>
            </a:r>
            <a:endParaRPr sz="2000" b="1" dirty="0">
              <a:solidFill>
                <a:schemeClr val="accen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F6C810E-BE34-65F1-5510-B5D82B94A7A5}"/>
              </a:ext>
            </a:extLst>
          </p:cNvPr>
          <p:cNvSpPr/>
          <p:nvPr/>
        </p:nvSpPr>
        <p:spPr>
          <a:xfrm>
            <a:off x="4461925" y="2712813"/>
            <a:ext cx="3643553" cy="859759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79A86B59-29DA-BFD7-25F8-DF45BE3AB175}"/>
              </a:ext>
            </a:extLst>
          </p:cNvPr>
          <p:cNvSpPr txBox="1"/>
          <p:nvPr/>
        </p:nvSpPr>
        <p:spPr>
          <a:xfrm>
            <a:off x="1305892" y="3897953"/>
            <a:ext cx="261251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※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(Recall)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 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민감도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(Sensitivity)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 TPR(True Positive Rate)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(Precision)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와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(Recall)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3C295F75-F3B5-B7B8-4D38-B299CFAF08CF}"/>
              </a:ext>
            </a:extLst>
          </p:cNvPr>
          <p:cNvSpPr txBox="1"/>
          <p:nvPr/>
        </p:nvSpPr>
        <p:spPr>
          <a:xfrm>
            <a:off x="1408975" y="776211"/>
            <a:ext cx="657444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상황에 따른 중요한 지표</a:t>
            </a:r>
            <a:endParaRPr sz="1800"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EC33CD5C-AF91-02AE-6CAA-421FAB28E136}"/>
              </a:ext>
            </a:extLst>
          </p:cNvPr>
          <p:cNvSpPr txBox="1"/>
          <p:nvPr/>
        </p:nvSpPr>
        <p:spPr>
          <a:xfrm>
            <a:off x="1408975" y="1148993"/>
            <a:ext cx="6574440" cy="1918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실제 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Positive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Negative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예측하면 문제가 큰 경우</a:t>
            </a:r>
            <a:endParaRPr lang="en-US" altLang="ko-KR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</a:t>
            </a:r>
            <a:r>
              <a:rPr lang="en-US" altLang="ko-KR" u="sng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FN(False Negative)</a:t>
            </a:r>
            <a:r>
              <a:rPr lang="ko-KR" altLang="en-US" u="sng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줄여야 함</a:t>
            </a:r>
            <a:endParaRPr lang="en-US" altLang="ko-KR" u="sng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Ex) 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질병 예측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사기 적발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…</a:t>
            </a:r>
            <a:endParaRPr lang="en-US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정밀도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실제 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Negative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Positive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예측하면 문제가 큰 경우</a:t>
            </a:r>
            <a:endParaRPr lang="en-US" altLang="ko-KR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u="sng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FP(False Positive)</a:t>
            </a:r>
            <a:r>
              <a:rPr lang="ko-KR" altLang="en-US" u="sng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줄여야 함</a:t>
            </a:r>
            <a:endParaRPr lang="en-US" altLang="ko-KR" u="sng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Ex) 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스팸 메일 분류</a:t>
            </a:r>
            <a:endParaRPr lang="en-US" altLang="ko-KR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E1618227-C0F3-9E47-01D5-5705FAAA4447}"/>
              </a:ext>
            </a:extLst>
          </p:cNvPr>
          <p:cNvSpPr txBox="1"/>
          <p:nvPr/>
        </p:nvSpPr>
        <p:spPr>
          <a:xfrm>
            <a:off x="6697225" y="1582934"/>
            <a:ext cx="2494809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재현율과 정밀도는</a:t>
            </a:r>
            <a:endParaRPr lang="en-US" altLang="ko-KR" sz="1800"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상호 보완적인 지표</a:t>
            </a:r>
            <a:endParaRPr sz="1800"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오른쪽 중괄호 4">
            <a:extLst>
              <a:ext uri="{FF2B5EF4-FFF2-40B4-BE49-F238E27FC236}">
                <a16:creationId xmlns:a16="http://schemas.microsoft.com/office/drawing/2014/main" id="{083FCAD6-65BA-4266-262F-A980AFD4A179}"/>
              </a:ext>
            </a:extLst>
          </p:cNvPr>
          <p:cNvSpPr/>
          <p:nvPr/>
        </p:nvSpPr>
        <p:spPr>
          <a:xfrm>
            <a:off x="6388375" y="845454"/>
            <a:ext cx="452175" cy="2245806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A65DCD8B-5BDB-5AD7-08DD-5D284B60A0F6}"/>
              </a:ext>
            </a:extLst>
          </p:cNvPr>
          <p:cNvSpPr txBox="1"/>
          <p:nvPr/>
        </p:nvSpPr>
        <p:spPr>
          <a:xfrm>
            <a:off x="1370189" y="3009985"/>
            <a:ext cx="657444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사이킷런</a:t>
            </a:r>
            <a:r>
              <a:rPr lang="ko-KR" altLang="en-US" sz="18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8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API</a:t>
            </a:r>
            <a:endParaRPr sz="1800"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50A58693-688E-6A48-6F63-FC6C128E669A}"/>
              </a:ext>
            </a:extLst>
          </p:cNvPr>
          <p:cNvSpPr txBox="1"/>
          <p:nvPr/>
        </p:nvSpPr>
        <p:spPr>
          <a:xfrm>
            <a:off x="2867381" y="3041738"/>
            <a:ext cx="657444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정밀도 계산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en-US" altLang="ko-KR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precision_score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() , </a:t>
            </a:r>
            <a:r>
              <a:rPr lang="ko-KR" altLang="en-US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계산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en-US" altLang="ko-KR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recall_score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()</a:t>
            </a:r>
          </a:p>
        </p:txBody>
      </p:sp>
      <p:sp>
        <p:nvSpPr>
          <p:cNvPr id="12" name="Google Shape;83;p16">
            <a:extLst>
              <a:ext uri="{FF2B5EF4-FFF2-40B4-BE49-F238E27FC236}">
                <a16:creationId xmlns:a16="http://schemas.microsoft.com/office/drawing/2014/main" id="{DF24AA3F-EA6A-FC46-0C84-75CEC514D93C}"/>
              </a:ext>
            </a:extLst>
          </p:cNvPr>
          <p:cNvSpPr txBox="1"/>
          <p:nvPr/>
        </p:nvSpPr>
        <p:spPr>
          <a:xfrm>
            <a:off x="1408975" y="3316225"/>
            <a:ext cx="7026616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오차행렬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정확도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정밀도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재현율을 한번에 구하는 </a:t>
            </a:r>
            <a:r>
              <a:rPr lang="en-US" altLang="ko-KR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get_clf_eval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() 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함수 생성</a:t>
            </a:r>
            <a:endParaRPr lang="en-US" altLang="ko-KR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51FDA40-4FAF-CAF0-7BAB-7A6AC64ACB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8701" y="3686002"/>
            <a:ext cx="6740657" cy="139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078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(Precision)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와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(Recall)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07759937-2F7E-57B0-065E-205990379960}"/>
              </a:ext>
            </a:extLst>
          </p:cNvPr>
          <p:cNvSpPr txBox="1"/>
          <p:nvPr/>
        </p:nvSpPr>
        <p:spPr>
          <a:xfrm>
            <a:off x="1408975" y="628296"/>
            <a:ext cx="657444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트레이드 오프</a:t>
            </a:r>
            <a:r>
              <a:rPr lang="en-US" altLang="ko-KR" sz="16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(Trade-off)</a:t>
            </a:r>
            <a:endParaRPr sz="1600"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E90D4276-4008-4DF0-DD79-C449278CBABE}"/>
              </a:ext>
            </a:extLst>
          </p:cNvPr>
          <p:cNvSpPr txBox="1"/>
          <p:nvPr/>
        </p:nvSpPr>
        <p:spPr>
          <a:xfrm>
            <a:off x="1408975" y="912854"/>
            <a:ext cx="7177341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임계값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(Threshold)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조정하여 정밀도 혹은 재현율의 수치를 높일 수 있음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 둘은 </a:t>
            </a:r>
            <a:r>
              <a:rPr lang="ko-KR" altLang="en-US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상호보완적이기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때문에 한쪽을 강제로 높이면 한쪽이 감소하기 쉬움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151407B5-1BCA-D498-94AD-F5E0CB459F18}"/>
              </a:ext>
            </a:extLst>
          </p:cNvPr>
          <p:cNvSpPr txBox="1"/>
          <p:nvPr/>
        </p:nvSpPr>
        <p:spPr>
          <a:xfrm>
            <a:off x="1459216" y="1517920"/>
            <a:ext cx="657444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일반적인 이진 분류의 </a:t>
            </a:r>
            <a:r>
              <a:rPr lang="en-US" altLang="ko-KR" sz="16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Label </a:t>
            </a:r>
            <a:r>
              <a:rPr lang="ko-KR" altLang="en-US" sz="16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결정 방식</a:t>
            </a:r>
            <a:endParaRPr sz="1600"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53438B17-D0B4-1471-24DA-E31B9AAC1A5A}"/>
              </a:ext>
            </a:extLst>
          </p:cNvPr>
          <p:cNvGraphicFramePr>
            <a:graphicFrameLocks noGrp="1"/>
          </p:cNvGraphicFramePr>
          <p:nvPr/>
        </p:nvGraphicFramePr>
        <p:xfrm>
          <a:off x="1588784" y="1928652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54722245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2247649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433973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804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0.425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0.575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1974676"/>
                  </a:ext>
                </a:extLst>
              </a:tr>
            </a:tbl>
          </a:graphicData>
        </a:graphic>
      </p:graphicFrame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47AB2C28-F0DF-FCD2-B65F-FEE772DD6694}"/>
              </a:ext>
            </a:extLst>
          </p:cNvPr>
          <p:cNvSpPr txBox="1"/>
          <p:nvPr/>
        </p:nvSpPr>
        <p:spPr>
          <a:xfrm>
            <a:off x="1471968" y="2729358"/>
            <a:ext cx="7177341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임계값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일반적으로 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0.5)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보다 확률이 높으면 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1, 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낮거나 같으면 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으로 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Label 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결정</a:t>
            </a:r>
            <a:endParaRPr lang="en-US" altLang="ko-KR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307AF83-F8F1-EAA5-0032-2DD14BD10CC4}"/>
              </a:ext>
            </a:extLst>
          </p:cNvPr>
          <p:cNvSpPr/>
          <p:nvPr/>
        </p:nvSpPr>
        <p:spPr>
          <a:xfrm>
            <a:off x="5807947" y="1843869"/>
            <a:ext cx="1747269" cy="92061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D999F952-D452-B777-6607-27E493C3330C}"/>
              </a:ext>
            </a:extLst>
          </p:cNvPr>
          <p:cNvSpPr txBox="1"/>
          <p:nvPr/>
        </p:nvSpPr>
        <p:spPr>
          <a:xfrm>
            <a:off x="5952734" y="1390073"/>
            <a:ext cx="137958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FF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 = 1</a:t>
            </a:r>
            <a:endParaRPr sz="2000" b="1" dirty="0">
              <a:solidFill>
                <a:srgbClr val="FF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83;p16">
            <a:extLst>
              <a:ext uri="{FF2B5EF4-FFF2-40B4-BE49-F238E27FC236}">
                <a16:creationId xmlns:a16="http://schemas.microsoft.com/office/drawing/2014/main" id="{A9D27FB1-416E-A34D-0BC5-5CBA0635D08B}"/>
              </a:ext>
            </a:extLst>
          </p:cNvPr>
          <p:cNvSpPr txBox="1"/>
          <p:nvPr/>
        </p:nvSpPr>
        <p:spPr>
          <a:xfrm>
            <a:off x="1471956" y="3050508"/>
            <a:ext cx="7012459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predict_proba</a:t>
            </a:r>
            <a:r>
              <a:rPr 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() 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메서드를 이용해 </a:t>
            </a:r>
            <a:endParaRPr lang="en-US" altLang="ko-KR"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테스트 </a:t>
            </a:r>
            <a:r>
              <a:rPr lang="ko-KR" altLang="en-US" b="1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피쳐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레코드의</a:t>
            </a:r>
            <a:r>
              <a:rPr lang="en-US" altLang="ko-KR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개별 클래스 예측 확률을 확인할 수 있음</a:t>
            </a:r>
            <a:endParaRPr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310CAC2-7DC3-D095-5C06-FD1F1DA70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6871" y="3662200"/>
            <a:ext cx="5745452" cy="111320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0A8B924-4341-FB80-1980-9351B2029A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4862" y="3826969"/>
            <a:ext cx="2226463" cy="10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960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(Precision)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와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(Recall)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3A2AF23C-7E4A-133C-58C6-495C3C8032F1}"/>
              </a:ext>
            </a:extLst>
          </p:cNvPr>
          <p:cNvSpPr txBox="1"/>
          <p:nvPr/>
        </p:nvSpPr>
        <p:spPr>
          <a:xfrm>
            <a:off x="1459216" y="803958"/>
            <a:ext cx="657444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Binarizer</a:t>
            </a:r>
            <a:r>
              <a:rPr lang="ko-KR" altLang="en-US" sz="18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을 이용한 </a:t>
            </a:r>
            <a:r>
              <a:rPr lang="ko-KR" altLang="en-US" sz="1800" b="1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예측값</a:t>
            </a:r>
            <a:r>
              <a:rPr lang="ko-KR" altLang="en-US" sz="18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결정</a:t>
            </a:r>
            <a:endParaRPr sz="1800"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1FCAC1A-716B-7835-267F-D28252F7F3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1211363"/>
            <a:ext cx="3705855" cy="230053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5267ECC-4FEE-6498-932D-D3D8CC14D6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5071" y="1211363"/>
            <a:ext cx="3838195" cy="1868457"/>
          </a:xfrm>
          <a:prstGeom prst="rect">
            <a:avLst/>
          </a:prstGeom>
        </p:spPr>
      </p:pic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58820EEF-7EB1-B04E-8848-4C94A60750C6}"/>
              </a:ext>
            </a:extLst>
          </p:cNvPr>
          <p:cNvSpPr txBox="1"/>
          <p:nvPr/>
        </p:nvSpPr>
        <p:spPr>
          <a:xfrm>
            <a:off x="1353963" y="3680640"/>
            <a:ext cx="7012459" cy="117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임계값을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낮추어 </a:t>
            </a:r>
            <a:r>
              <a:rPr lang="en-US" altLang="ko-KR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Positive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예측된 수가 늘어나 </a:t>
            </a:r>
            <a:r>
              <a:rPr lang="en-US" altLang="ko-KR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FN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 줄고 </a:t>
            </a:r>
            <a:r>
              <a:rPr lang="en-US" altLang="ko-KR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FP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가 늘어남</a:t>
            </a:r>
            <a:endParaRPr lang="en-US" altLang="ko-KR"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재현율은 증가</a:t>
            </a:r>
            <a:r>
              <a:rPr lang="en-US" altLang="ko-KR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정밀도는 감소함</a:t>
            </a:r>
            <a:r>
              <a:rPr lang="en-US" altLang="ko-KR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여러 </a:t>
            </a:r>
            <a:r>
              <a:rPr lang="ko-KR" altLang="en-US" b="1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임계값에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따른 정밀도</a:t>
            </a:r>
            <a:r>
              <a:rPr lang="en-US" altLang="ko-KR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재현율의 최적의 값을 찾아야 함</a:t>
            </a:r>
            <a:r>
              <a:rPr lang="en-US" altLang="ko-KR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 </a:t>
            </a:r>
            <a:r>
              <a:rPr lang="en-US" altLang="ko-KR" b="1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precision_recall_curve</a:t>
            </a:r>
            <a:r>
              <a:rPr lang="en-US" altLang="ko-KR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() API </a:t>
            </a:r>
            <a:r>
              <a:rPr lang="ko-KR" altLang="en-US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이용</a:t>
            </a:r>
            <a:endParaRPr lang="en-US" altLang="ko-KR"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893299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정밀도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(Precision)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와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(Recall)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49DDD4AF-DD0C-E564-7E72-30F3BA78C32B}"/>
              </a:ext>
            </a:extLst>
          </p:cNvPr>
          <p:cNvSpPr txBox="1"/>
          <p:nvPr/>
        </p:nvSpPr>
        <p:spPr>
          <a:xfrm>
            <a:off x="1444144" y="701305"/>
            <a:ext cx="7012459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precision_recall_curve</a:t>
            </a:r>
            <a:r>
              <a:rPr lang="en-US" altLang="ko-KR" sz="18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0EA9F8F-6122-C59B-ED3B-97555F90C9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8286" y="1134151"/>
            <a:ext cx="4962296" cy="302084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5CCD0ED-D35D-2D68-5634-4BD11FCEF2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0582" y="1161977"/>
            <a:ext cx="2891245" cy="2184124"/>
          </a:xfrm>
          <a:prstGeom prst="rect">
            <a:avLst/>
          </a:prstGeom>
        </p:spPr>
      </p:pic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1D947F31-D9E6-850D-5BFA-40C41D67DCEC}"/>
              </a:ext>
            </a:extLst>
          </p:cNvPr>
          <p:cNvSpPr txBox="1"/>
          <p:nvPr/>
        </p:nvSpPr>
        <p:spPr>
          <a:xfrm>
            <a:off x="7032704" y="3346101"/>
            <a:ext cx="1483275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시각화</a:t>
            </a:r>
            <a:endParaRPr lang="en-US" altLang="ko-KR" sz="1800" b="1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05FA8AC-548C-188C-2FF9-4B75C6FE8D2E}"/>
              </a:ext>
            </a:extLst>
          </p:cNvPr>
          <p:cNvSpPr/>
          <p:nvPr/>
        </p:nvSpPr>
        <p:spPr>
          <a:xfrm>
            <a:off x="7536265" y="1464740"/>
            <a:ext cx="374619" cy="36676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86B92E38-0D41-70EA-8A5A-51DC034EEE7C}"/>
              </a:ext>
            </a:extLst>
          </p:cNvPr>
          <p:cNvSpPr txBox="1"/>
          <p:nvPr/>
        </p:nvSpPr>
        <p:spPr>
          <a:xfrm>
            <a:off x="1268286" y="4232136"/>
            <a:ext cx="7177341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임계값이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0.45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일 때 재현율과 정밀도가 </a:t>
            </a:r>
            <a:r>
              <a:rPr lang="ko-KR" altLang="en-US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비슷해짐</a:t>
            </a:r>
            <a:endParaRPr lang="en-US" altLang="ko-KR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58964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F1 score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4E7E946-E6FE-9D81-BF92-54B1E5B75CC5}"/>
                  </a:ext>
                </a:extLst>
              </p:cNvPr>
              <p:cNvSpPr txBox="1"/>
              <p:nvPr/>
            </p:nvSpPr>
            <p:spPr>
              <a:xfrm>
                <a:off x="1408975" y="997872"/>
                <a:ext cx="5519860" cy="22901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600" dirty="0"/>
                  <a:t>정밀도와 재현율을 결합한 지표</a:t>
                </a:r>
                <a:endParaRPr lang="en-US" altLang="ko-KR" sz="1600" dirty="0"/>
              </a:p>
              <a:p>
                <a:pPr>
                  <a:lnSpc>
                    <a:spcPct val="150000"/>
                  </a:lnSpc>
                </a:pPr>
                <a:r>
                  <a:rPr lang="en-US" altLang="ko-KR" sz="1600" dirty="0"/>
                  <a:t>F1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1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en-US" altLang="ko-KR" sz="16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𝑟𝑒𝑐𝑎𝑙𝑙</m:t>
                            </m:r>
                          </m:den>
                        </m:f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𝑝𝑟𝑒𝑠𝑖𝑜𝑛</m:t>
                            </m:r>
                          </m:den>
                        </m:f>
                      </m:den>
                    </m:f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=2∗</m:t>
                    </m:r>
                    <m:f>
                      <m:f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𝑝𝑟𝑒𝑐𝑖𝑠𝑖𝑜𝑛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𝑟𝑒𝑐𝑎𝑙𝑙</m:t>
                        </m:r>
                      </m:num>
                      <m:den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𝑝𝑟𝑒𝑐𝑖𝑠𝑖𝑜𝑛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𝑟𝑒𝑐𝑎𝑙𝑙</m:t>
                        </m:r>
                      </m:den>
                    </m:f>
                  </m:oMath>
                </a14:m>
                <a:endParaRPr lang="en-US" altLang="ko-KR" sz="1600" dirty="0"/>
              </a:p>
              <a:p>
                <a:pPr>
                  <a:lnSpc>
                    <a:spcPct val="150000"/>
                  </a:lnSpc>
                </a:pPr>
                <a:endParaRPr lang="en-US" altLang="ko-KR" sz="1600" dirty="0"/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/>
                  <a:t>정밀도와 재현율이 어느 한 쪽으로 치우지지 않을 때 상대적으로 높은 값을 가짐</a:t>
                </a:r>
                <a:r>
                  <a:rPr lang="en-US" altLang="ko-KR" sz="1600" dirty="0"/>
                  <a:t>.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4E7E946-E6FE-9D81-BF92-54B1E5B75C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8975" y="997872"/>
                <a:ext cx="5519860" cy="2290179"/>
              </a:xfrm>
              <a:prstGeom prst="rect">
                <a:avLst/>
              </a:prstGeom>
              <a:blipFill>
                <a:blip r:embed="rId4"/>
                <a:stretch>
                  <a:fillRect l="-552" b="-5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81296A9E-E7A3-E93B-1B04-6186B6DF1B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0830" y="3440469"/>
            <a:ext cx="3654388" cy="119723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F1 score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15C1AC9-8B4F-7ECB-8071-C1B0849DE8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845454"/>
            <a:ext cx="7251267" cy="247232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6AF3281-CAAD-3BA4-64B1-92C1287DDF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2895" y="821815"/>
            <a:ext cx="3757347" cy="3882592"/>
          </a:xfrm>
          <a:prstGeom prst="rect">
            <a:avLst/>
          </a:prstGeom>
        </p:spPr>
      </p:pic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E6B29A90-DE78-F5B4-AF3B-6206CFF012EE}"/>
              </a:ext>
            </a:extLst>
          </p:cNvPr>
          <p:cNvSpPr txBox="1"/>
          <p:nvPr/>
        </p:nvSpPr>
        <p:spPr>
          <a:xfrm>
            <a:off x="1382680" y="3696543"/>
            <a:ext cx="3218833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F1 score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는 </a:t>
            </a: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임곗값이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0.6</a:t>
            </a: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일때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가장 좋음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2987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38" y="1361550"/>
            <a:ext cx="4287611" cy="3215699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이곳에 만나서 찍은 사진을 넣어주세요.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(비대면일 경우엔 화면 캡쳐 이용)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얼굴이 나오게 찍어주셔야 합니다:D</a:t>
            </a:r>
            <a:endParaRPr sz="12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305000" y="1595041"/>
            <a:ext cx="2282100" cy="255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김동건</a:t>
            </a:r>
            <a:endParaRPr lang="en-US" altLang="ko-KR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박영균</a:t>
            </a:r>
            <a:endParaRPr lang="en-US" altLang="ko-KR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배준학</a:t>
            </a:r>
            <a:endParaRPr lang="en-US" altLang="ko-KR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오서윤</a:t>
            </a:r>
            <a:endParaRPr lang="en-US" altLang="ko-KR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오재환</a:t>
            </a:r>
            <a:endParaRPr lang="en-US" altLang="ko-KR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정성룡</a:t>
            </a:r>
            <a:endParaRPr dirty="0"/>
          </a:p>
        </p:txBody>
      </p:sp>
      <p:pic>
        <p:nvPicPr>
          <p:cNvPr id="3" name="그림 2" descr="사람, 인간의 얼굴, 실내, 의류이(가) 표시된 사진&#10;&#10;자동 생성된 설명">
            <a:extLst>
              <a:ext uri="{FF2B5EF4-FFF2-40B4-BE49-F238E27FC236}">
                <a16:creationId xmlns:a16="http://schemas.microsoft.com/office/drawing/2014/main" id="{734471C5-B739-BE12-16CE-CCFAAB486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251" y="1361550"/>
            <a:ext cx="4287599" cy="321569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ROC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곡선과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AUC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43557-A10F-5751-1CF6-0BE2A73D6D32}"/>
              </a:ext>
            </a:extLst>
          </p:cNvPr>
          <p:cNvSpPr txBox="1"/>
          <p:nvPr/>
        </p:nvSpPr>
        <p:spPr>
          <a:xfrm>
            <a:off x="1353963" y="1011626"/>
            <a:ext cx="7378710" cy="22626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/>
              <a:t>이진 분류의 예측 성능 측정에서 사용되는 중요한 지표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Receiver Operation Characteristic Curve: </a:t>
            </a:r>
            <a:r>
              <a:rPr lang="ko-KR" altLang="en-US" sz="1600" dirty="0"/>
              <a:t>수신자 판단 곡선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en-US" altLang="ko-KR" sz="1600" dirty="0"/>
              <a:t>FPR(False</a:t>
            </a:r>
            <a:r>
              <a:rPr lang="ko-KR" altLang="en-US" sz="1600" dirty="0"/>
              <a:t> </a:t>
            </a:r>
            <a:r>
              <a:rPr lang="en-US" altLang="ko-KR" sz="1600" dirty="0"/>
              <a:t>Positive Rate)</a:t>
            </a:r>
            <a:r>
              <a:rPr lang="ko-KR" altLang="en-US" sz="1600" dirty="0"/>
              <a:t>이 변할 때 </a:t>
            </a:r>
            <a:r>
              <a:rPr lang="en-US" altLang="ko-KR" sz="1600" dirty="0"/>
              <a:t>TPR(</a:t>
            </a:r>
            <a:r>
              <a:rPr lang="ko-KR" altLang="en-US" sz="1600" dirty="0" err="1"/>
              <a:t>재현율</a:t>
            </a:r>
            <a:r>
              <a:rPr lang="en-US" altLang="ko-KR" sz="1600" dirty="0"/>
              <a:t>)</a:t>
            </a:r>
            <a:r>
              <a:rPr lang="ko-KR" altLang="en-US" sz="1600" dirty="0"/>
              <a:t>의 변화곡선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TNR(True Negative Rate)</a:t>
            </a:r>
            <a:r>
              <a:rPr lang="ko-KR" altLang="en-US" sz="1600" dirty="0"/>
              <a:t>인 특이성 구하는 법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FPR=FP/(FP+TN)=1-TNR=1-</a:t>
            </a:r>
            <a:r>
              <a:rPr lang="ko-KR" altLang="en-US" sz="1600" dirty="0"/>
              <a:t>특이성</a:t>
            </a:r>
            <a:endParaRPr lang="en-US" altLang="ko-KR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ACF1BC7-0842-6CA1-5913-9137F11FC1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5805" y="2388343"/>
            <a:ext cx="2702007" cy="254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4451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ROC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곡선과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AUC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2AFF80B-2C85-8C42-A684-B9DE8B4D3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341" y="1385707"/>
            <a:ext cx="6148432" cy="33766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8D5369-1CDC-397C-400F-B782BB76A0BA}"/>
              </a:ext>
            </a:extLst>
          </p:cNvPr>
          <p:cNvSpPr txBox="1"/>
          <p:nvPr/>
        </p:nvSpPr>
        <p:spPr>
          <a:xfrm>
            <a:off x="1408975" y="800321"/>
            <a:ext cx="7378710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err="1"/>
              <a:t>roc_curve</a:t>
            </a:r>
            <a:r>
              <a:rPr lang="en-US" altLang="ko-KR" sz="1600" dirty="0"/>
              <a:t>() API</a:t>
            </a:r>
            <a:r>
              <a:rPr lang="ko-KR" altLang="en-US" sz="1600" dirty="0"/>
              <a:t>를 이용해 타이타닉 생존자 예측 모델의 </a:t>
            </a:r>
            <a:r>
              <a:rPr lang="en-US" altLang="ko-KR" sz="1600" dirty="0"/>
              <a:t>FPR, TPR </a:t>
            </a:r>
            <a:r>
              <a:rPr lang="ko-KR" altLang="en-US" sz="1600" dirty="0"/>
              <a:t>구하기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3615326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ROC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곡선과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AUC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D2A69C3-EEC5-757D-2EBD-C39FF314D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9151" y="1338900"/>
            <a:ext cx="3968434" cy="25075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227B66-D5B9-2B13-D125-E770F35D5B1B}"/>
              </a:ext>
            </a:extLst>
          </p:cNvPr>
          <p:cNvSpPr txBox="1"/>
          <p:nvPr/>
        </p:nvSpPr>
        <p:spPr>
          <a:xfrm>
            <a:off x="1408975" y="800321"/>
            <a:ext cx="7378710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ROC </a:t>
            </a:r>
            <a:r>
              <a:rPr lang="ko-KR" altLang="en-US" sz="1600" dirty="0"/>
              <a:t>곡선으로 시각화</a:t>
            </a:r>
            <a:endParaRPr lang="en-US" altLang="ko-KR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EF6025-FD79-A012-5967-240297A1D6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6772" y="1154805"/>
            <a:ext cx="3877228" cy="301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5637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ROC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곡선과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AUC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13A6E28-8C24-7FAC-C973-CF426E229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419" y="925564"/>
            <a:ext cx="3376637" cy="112872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DAEE614-5EEC-8851-5B49-D5848FBE23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0760" y="2252117"/>
            <a:ext cx="5767430" cy="239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0754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6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피마 인디언 당뇨병 예측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0CCDE9C9-74DA-1AA8-203A-622F66055903}"/>
              </a:ext>
            </a:extLst>
          </p:cNvPr>
          <p:cNvSpPr txBox="1"/>
          <p:nvPr/>
        </p:nvSpPr>
        <p:spPr>
          <a:xfrm>
            <a:off x="1408975" y="776211"/>
            <a:ext cx="657444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세트의 구성 요소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6742045C-1BE2-91F1-158B-84DDCF2911C4}"/>
              </a:ext>
            </a:extLst>
          </p:cNvPr>
          <p:cNvSpPr txBox="1"/>
          <p:nvPr/>
        </p:nvSpPr>
        <p:spPr>
          <a:xfrm>
            <a:off x="1665166" y="3085510"/>
            <a:ext cx="4481634" cy="209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pregnancies: 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임신 횟수</a:t>
            </a:r>
            <a:endParaRPr lang="en-US" altLang="ko-KR" sz="12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Glucose: 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포도당 부하 검사 수치</a:t>
            </a:r>
            <a:endParaRPr lang="en-US" altLang="ko-KR" sz="12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2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BloodPressure</a:t>
            </a: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혈압</a:t>
            </a:r>
            <a:endParaRPr lang="en-US" altLang="ko-KR" sz="12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2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SkinThickness</a:t>
            </a: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팔 삼두근 뒤쪽의 피하지방 측정값</a:t>
            </a:r>
            <a:endParaRPr lang="en-US" altLang="ko-KR" sz="12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Insulin: 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혈청 인슐린</a:t>
            </a:r>
            <a:endParaRPr lang="en-US" altLang="ko-KR" sz="12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BMI: 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체질량지수</a:t>
            </a:r>
            <a:endParaRPr lang="en-US" altLang="ko-KR" sz="12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2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DiabetesPedigreeFuction</a:t>
            </a: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당뇨 내력 가중치 값</a:t>
            </a:r>
            <a:endParaRPr lang="en-US" altLang="ko-KR" sz="12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Age: 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나이</a:t>
            </a:r>
            <a:endParaRPr lang="en-US" altLang="ko-KR" sz="12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Outcome: </a:t>
            </a:r>
            <a:r>
              <a:rPr lang="ko-KR" altLang="en-US" sz="12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클래스 결정 값</a:t>
            </a:r>
            <a:endParaRPr sz="12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" name="그림 9" descr="텍스트, 웹사이트, 웹 페이지, 스크린샷이(가) 표시된 사진&#10;&#10;자동 생성된 설명">
            <a:extLst>
              <a:ext uri="{FF2B5EF4-FFF2-40B4-BE49-F238E27FC236}">
                <a16:creationId xmlns:a16="http://schemas.microsoft.com/office/drawing/2014/main" id="{EF4415EE-9486-B70A-E2E6-263EFDBD4C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3726" y="1206414"/>
            <a:ext cx="6130623" cy="18730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6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피마 인디언 당뇨병 예측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0CCDE9C9-74DA-1AA8-203A-622F66055903}"/>
              </a:ext>
            </a:extLst>
          </p:cNvPr>
          <p:cNvSpPr txBox="1"/>
          <p:nvPr/>
        </p:nvSpPr>
        <p:spPr>
          <a:xfrm>
            <a:off x="1408975" y="776211"/>
            <a:ext cx="657444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세트의 구성 요소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AAEB5AFD-577A-21F5-2965-AD84EA11D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1581" y="1960035"/>
            <a:ext cx="3403600" cy="1016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 descr="텍스트, 스크린샷, 폰트, 메뉴이(가) 표시된 사진&#10;&#10;자동 생성된 설명">
            <a:extLst>
              <a:ext uri="{FF2B5EF4-FFF2-40B4-BE49-F238E27FC236}">
                <a16:creationId xmlns:a16="http://schemas.microsoft.com/office/drawing/2014/main" id="{934BDA2E-AB76-2806-33F0-30B4B18BDE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1140" y="1314790"/>
            <a:ext cx="4139653" cy="26301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0FC55AD1-D3C9-DB89-AA34-A2A2A494EFD0}"/>
              </a:ext>
            </a:extLst>
          </p:cNvPr>
          <p:cNvSpPr txBox="1"/>
          <p:nvPr/>
        </p:nvSpPr>
        <p:spPr>
          <a:xfrm>
            <a:off x="1341581" y="3905070"/>
            <a:ext cx="4139653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outcome: False &gt; True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</a:t>
            </a:r>
            <a:r>
              <a:rPr lang="ko-KR" altLang="en-US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정확도보다는 재현율에 초점을 맞출 필요성</a:t>
            </a:r>
            <a:endParaRPr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B3EF7D26-8DCD-D1B0-CCD8-C5FCE718A7EA}"/>
              </a:ext>
            </a:extLst>
          </p:cNvPr>
          <p:cNvSpPr txBox="1"/>
          <p:nvPr/>
        </p:nvSpPr>
        <p:spPr>
          <a:xfrm>
            <a:off x="6781619" y="4065876"/>
            <a:ext cx="1856739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-null X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ACA238D-64F2-3844-06AF-6DB16715377C}"/>
              </a:ext>
            </a:extLst>
          </p:cNvPr>
          <p:cNvSpPr/>
          <p:nvPr/>
        </p:nvSpPr>
        <p:spPr>
          <a:xfrm>
            <a:off x="7091680" y="1788160"/>
            <a:ext cx="1178560" cy="1788160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551568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6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피마 인디언 당뇨병 예측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0CCDE9C9-74DA-1AA8-203A-622F66055903}"/>
              </a:ext>
            </a:extLst>
          </p:cNvPr>
          <p:cNvSpPr txBox="1"/>
          <p:nvPr/>
        </p:nvSpPr>
        <p:spPr>
          <a:xfrm>
            <a:off x="1602882" y="3185958"/>
            <a:ext cx="2812707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상대적으로 저조한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 descr="텍스트, 그래프, 라인, 도표이(가) 표시된 사진&#10;&#10;자동 생성된 설명">
            <a:extLst>
              <a:ext uri="{FF2B5EF4-FFF2-40B4-BE49-F238E27FC236}">
                <a16:creationId xmlns:a16="http://schemas.microsoft.com/office/drawing/2014/main" id="{7493004F-9B7F-2B39-6FEE-8E18A6A8F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0114" y="1244001"/>
            <a:ext cx="3503757" cy="28001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E6952B33-DEED-FC65-59BD-03151968DB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2931" y="1991832"/>
            <a:ext cx="3253264" cy="9639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B82C2BE-CF41-F0B3-F884-FAFBDCC5CDFB}"/>
              </a:ext>
            </a:extLst>
          </p:cNvPr>
          <p:cNvSpPr/>
          <p:nvPr/>
        </p:nvSpPr>
        <p:spPr>
          <a:xfrm>
            <a:off x="3309395" y="2550313"/>
            <a:ext cx="1191168" cy="221462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E4E186FB-3227-1485-23C6-5092F4FA97ED}"/>
              </a:ext>
            </a:extLst>
          </p:cNvPr>
          <p:cNvSpPr txBox="1"/>
          <p:nvPr/>
        </p:nvSpPr>
        <p:spPr>
          <a:xfrm>
            <a:off x="1561375" y="928611"/>
            <a:ext cx="657444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학습 결과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3606772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6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피마 인디언 당뇨병 예측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0CCDE9C9-74DA-1AA8-203A-622F66055903}"/>
              </a:ext>
            </a:extLst>
          </p:cNvPr>
          <p:cNvSpPr txBox="1"/>
          <p:nvPr/>
        </p:nvSpPr>
        <p:spPr>
          <a:xfrm>
            <a:off x="1610281" y="4430493"/>
            <a:ext cx="6574440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'Glucose', '</a:t>
            </a:r>
            <a:r>
              <a:rPr lang="en" altLang="ko-KR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BloodPressure</a:t>
            </a:r>
            <a:r>
              <a:rPr lang="en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', '</a:t>
            </a:r>
            <a:r>
              <a:rPr lang="en" altLang="ko-KR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SkinThickness</a:t>
            </a:r>
            <a:r>
              <a:rPr lang="en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', 'Insulin', 'BMI’</a:t>
            </a:r>
            <a:br>
              <a:rPr lang="en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평균값으로 대체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 descr="텍스트, 스크린샷, 폰트, 영수증이(가) 표시된 사진&#10;&#10;자동 생성된 설명">
            <a:extLst>
              <a:ext uri="{FF2B5EF4-FFF2-40B4-BE49-F238E27FC236}">
                <a16:creationId xmlns:a16="http://schemas.microsoft.com/office/drawing/2014/main" id="{F84EF7F4-9A2A-D764-9CF3-C4D370C2FF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281" y="1211186"/>
            <a:ext cx="5555011" cy="16659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17D6512E-9FBB-02CC-8DDF-C4CE49DC0A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5806" y="2877149"/>
            <a:ext cx="5923413" cy="15937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D959A88C-86FA-6133-EB3C-41F5819908E5}"/>
              </a:ext>
            </a:extLst>
          </p:cNvPr>
          <p:cNvSpPr txBox="1"/>
          <p:nvPr/>
        </p:nvSpPr>
        <p:spPr>
          <a:xfrm>
            <a:off x="1610293" y="852708"/>
            <a:ext cx="657444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데이터셋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전처리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72E7733-CB08-49CE-313F-FE82DE024D06}"/>
              </a:ext>
            </a:extLst>
          </p:cNvPr>
          <p:cNvSpPr/>
          <p:nvPr/>
        </p:nvSpPr>
        <p:spPr>
          <a:xfrm>
            <a:off x="2492761" y="2044167"/>
            <a:ext cx="2596824" cy="221462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723813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6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피마 인디언 당뇨병 예측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0CCDE9C9-74DA-1AA8-203A-622F66055903}"/>
              </a:ext>
            </a:extLst>
          </p:cNvPr>
          <p:cNvSpPr txBox="1"/>
          <p:nvPr/>
        </p:nvSpPr>
        <p:spPr>
          <a:xfrm>
            <a:off x="1505504" y="913157"/>
            <a:ext cx="657444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전처리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후 학습 결과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EEE0AE7F-2D2C-067D-12D9-137F118A8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1857394"/>
            <a:ext cx="4264462" cy="16973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그림 5" descr="라인, 그래프, 도표, 텍스트이(가) 표시된 사진&#10;&#10;자동 생성된 설명">
            <a:extLst>
              <a:ext uri="{FF2B5EF4-FFF2-40B4-BE49-F238E27FC236}">
                <a16:creationId xmlns:a16="http://schemas.microsoft.com/office/drawing/2014/main" id="{08F4C974-8FD9-690F-D102-D478DD4929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0552" y="1285875"/>
            <a:ext cx="3560147" cy="25717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762D4A1-A175-AB59-983B-ABFBD52F968C}"/>
              </a:ext>
            </a:extLst>
          </p:cNvPr>
          <p:cNvSpPr/>
          <p:nvPr/>
        </p:nvSpPr>
        <p:spPr>
          <a:xfrm>
            <a:off x="2475017" y="3357833"/>
            <a:ext cx="594827" cy="124410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0B6EC0CE-8696-85F7-8892-08B7486ED0A6}"/>
              </a:ext>
            </a:extLst>
          </p:cNvPr>
          <p:cNvSpPr txBox="1"/>
          <p:nvPr/>
        </p:nvSpPr>
        <p:spPr>
          <a:xfrm>
            <a:off x="2161813" y="3737901"/>
            <a:ext cx="2282466" cy="131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이전과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비교시</a:t>
            </a:r>
            <a:b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0.59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0.61</a:t>
            </a:r>
            <a:b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정밀도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0.71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0.76</a:t>
            </a:r>
            <a:b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정확도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0.77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0.79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304034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6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피마 인디언 당뇨병 예측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0CCDE9C9-74DA-1AA8-203A-622F66055903}"/>
              </a:ext>
            </a:extLst>
          </p:cNvPr>
          <p:cNvSpPr txBox="1"/>
          <p:nvPr/>
        </p:nvSpPr>
        <p:spPr>
          <a:xfrm>
            <a:off x="1630309" y="845454"/>
            <a:ext cx="657444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분류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임계값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변화 비교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for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개선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8" name="그림 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1D6E3E11-8170-F45E-96BB-EDA5CFF6C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226" y="2571750"/>
            <a:ext cx="5732605" cy="20273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 descr="텍스트, 폰트, 라인, 스크린샷이(가) 표시된 사진&#10;&#10;자동 생성된 설명">
            <a:extLst>
              <a:ext uri="{FF2B5EF4-FFF2-40B4-BE49-F238E27FC236}">
                <a16:creationId xmlns:a16="http://schemas.microsoft.com/office/drawing/2014/main" id="{B40E6698-EB63-765D-F3FB-3888E194A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1226" y="1267623"/>
            <a:ext cx="6129835" cy="920960"/>
          </a:xfrm>
          <a:prstGeom prst="rect">
            <a:avLst/>
          </a:prstGeom>
        </p:spPr>
      </p:pic>
      <p:sp>
        <p:nvSpPr>
          <p:cNvPr id="12" name="Google Shape;83;p16">
            <a:extLst>
              <a:ext uri="{FF2B5EF4-FFF2-40B4-BE49-F238E27FC236}">
                <a16:creationId xmlns:a16="http://schemas.microsoft.com/office/drawing/2014/main" id="{C50B1610-0F7B-CC23-A565-00676962D377}"/>
              </a:ext>
            </a:extLst>
          </p:cNvPr>
          <p:cNvSpPr txBox="1"/>
          <p:nvPr/>
        </p:nvSpPr>
        <p:spPr>
          <a:xfrm>
            <a:off x="1910030" y="2157765"/>
            <a:ext cx="657444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0.3, 0.33, 0.36, 0.39, 0.42, 0.45, 0.48, 0.50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비교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6FD53931-53B6-AF54-F010-1F9025698685}"/>
              </a:ext>
            </a:extLst>
          </p:cNvPr>
          <p:cNvSpPr txBox="1"/>
          <p:nvPr/>
        </p:nvSpPr>
        <p:spPr>
          <a:xfrm>
            <a:off x="1960605" y="4553497"/>
            <a:ext cx="657444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=&gt;0.48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전체적인 성능 유지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+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재현율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약간 개선</a:t>
            </a:r>
            <a:endParaRPr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072C6E7-444A-AF6D-5590-8C039852BF9E}"/>
              </a:ext>
            </a:extLst>
          </p:cNvPr>
          <p:cNvSpPr/>
          <p:nvPr/>
        </p:nvSpPr>
        <p:spPr>
          <a:xfrm>
            <a:off x="4478702" y="4173635"/>
            <a:ext cx="1132616" cy="223479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25929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0189CF-DF4F-306A-015E-B790355BCF6F}"/>
              </a:ext>
            </a:extLst>
          </p:cNvPr>
          <p:cNvSpPr txBox="1"/>
          <p:nvPr/>
        </p:nvSpPr>
        <p:spPr>
          <a:xfrm>
            <a:off x="1610732" y="717950"/>
            <a:ext cx="3307316" cy="4190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endParaRPr lang="en-US" altLang="ko-KR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dirty="0"/>
              <a:t>정확도</a:t>
            </a:r>
            <a:r>
              <a:rPr lang="en-US" altLang="ko-KR" sz="2000" dirty="0"/>
              <a:t>(Accuracy)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dirty="0"/>
              <a:t>오차행렬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dirty="0"/>
              <a:t>정밀도와 </a:t>
            </a:r>
            <a:r>
              <a:rPr lang="ko-KR" altLang="en-US" sz="2000" dirty="0" err="1"/>
              <a:t>재현율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2000" dirty="0"/>
              <a:t>F1 </a:t>
            </a:r>
            <a:r>
              <a:rPr lang="ko-KR" altLang="en-US" sz="2000" dirty="0"/>
              <a:t>스코어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2000" dirty="0"/>
              <a:t>ROC </a:t>
            </a:r>
            <a:r>
              <a:rPr lang="ko-KR" altLang="en-US" sz="2000" dirty="0"/>
              <a:t>곡선과 </a:t>
            </a:r>
            <a:r>
              <a:rPr lang="en-US" altLang="ko-KR" sz="2000" dirty="0"/>
              <a:t>AUC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dirty="0"/>
              <a:t>피마 인디언 당뇨병 예측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정확도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(Accuracy)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26" name="Picture 2" descr="F1 score란?">
            <a:extLst>
              <a:ext uri="{FF2B5EF4-FFF2-40B4-BE49-F238E27FC236}">
                <a16:creationId xmlns:a16="http://schemas.microsoft.com/office/drawing/2014/main" id="{15ACB095-8314-729B-696C-FD654203EB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6162" y="1582096"/>
            <a:ext cx="6381176" cy="121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40664CCA-C340-CB93-FD02-6F9FAF10D474}"/>
              </a:ext>
            </a:extLst>
          </p:cNvPr>
          <p:cNvSpPr txBox="1"/>
          <p:nvPr/>
        </p:nvSpPr>
        <p:spPr>
          <a:xfrm>
            <a:off x="2093486" y="3125273"/>
            <a:ext cx="6006302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정확도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실제 데이터에서 예측 데이터가 얼마나 같은지를 판단하는 지표</a:t>
            </a:r>
            <a:endParaRPr lang="en-US" altLang="ko-KR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정확도의 문제점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불균형한 데이터에 사용할 때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문제가 발생할 수 있다</a:t>
            </a:r>
            <a:endParaRPr lang="en-US" altLang="ko-KR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82687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정확도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(Accuracy)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050" name="Picture 2" descr="Tensorflow 신경망 예제(물음표 처리하기)">
            <a:extLst>
              <a:ext uri="{FF2B5EF4-FFF2-40B4-BE49-F238E27FC236}">
                <a16:creationId xmlns:a16="http://schemas.microsoft.com/office/drawing/2014/main" id="{4076D4E0-F6B2-B3FF-8A0C-9744E3390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9711" y="1176183"/>
            <a:ext cx="5555087" cy="229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65ABAA5C-27A7-8904-C9F6-40B331F75155}"/>
              </a:ext>
            </a:extLst>
          </p:cNvPr>
          <p:cNvSpPr txBox="1"/>
          <p:nvPr/>
        </p:nvSpPr>
        <p:spPr>
          <a:xfrm>
            <a:off x="5593268" y="3327350"/>
            <a:ext cx="2464614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MNIST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binary classification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31F5E63E-AAD8-2EAE-A500-A460644EAB63}"/>
              </a:ext>
            </a:extLst>
          </p:cNvPr>
          <p:cNvSpPr txBox="1"/>
          <p:nvPr/>
        </p:nvSpPr>
        <p:spPr>
          <a:xfrm>
            <a:off x="3015347" y="1077322"/>
            <a:ext cx="491999" cy="34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False</a:t>
            </a:r>
            <a:endParaRPr sz="9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A3C816FB-1CF1-DD35-4F79-BC893733DD33}"/>
              </a:ext>
            </a:extLst>
          </p:cNvPr>
          <p:cNvSpPr txBox="1"/>
          <p:nvPr/>
        </p:nvSpPr>
        <p:spPr>
          <a:xfrm>
            <a:off x="6346680" y="1077322"/>
            <a:ext cx="491999" cy="34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False</a:t>
            </a:r>
            <a:endParaRPr sz="9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ABEFEF6A-FEAF-FCD9-C4EE-48BACA984D92}"/>
              </a:ext>
            </a:extLst>
          </p:cNvPr>
          <p:cNvSpPr txBox="1"/>
          <p:nvPr/>
        </p:nvSpPr>
        <p:spPr>
          <a:xfrm>
            <a:off x="4137955" y="1077322"/>
            <a:ext cx="491999" cy="34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False</a:t>
            </a:r>
            <a:endParaRPr sz="9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A9905DF9-AA1B-1B26-0EDC-F6D78998BFDE}"/>
              </a:ext>
            </a:extLst>
          </p:cNvPr>
          <p:cNvSpPr txBox="1"/>
          <p:nvPr/>
        </p:nvSpPr>
        <p:spPr>
          <a:xfrm>
            <a:off x="5260563" y="1077322"/>
            <a:ext cx="491999" cy="34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False</a:t>
            </a:r>
            <a:endParaRPr sz="9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2EC463D2-AF42-98A4-59FA-8137A2855FB1}"/>
              </a:ext>
            </a:extLst>
          </p:cNvPr>
          <p:cNvSpPr txBox="1"/>
          <p:nvPr/>
        </p:nvSpPr>
        <p:spPr>
          <a:xfrm>
            <a:off x="4116946" y="2227840"/>
            <a:ext cx="491999" cy="34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False</a:t>
            </a:r>
            <a:endParaRPr sz="9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19454B6F-E7C5-9B15-F870-FFC65607BFA6}"/>
              </a:ext>
            </a:extLst>
          </p:cNvPr>
          <p:cNvSpPr txBox="1"/>
          <p:nvPr/>
        </p:nvSpPr>
        <p:spPr>
          <a:xfrm>
            <a:off x="3015346" y="2227840"/>
            <a:ext cx="491999" cy="34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False</a:t>
            </a:r>
            <a:endParaRPr sz="9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83;p16">
            <a:extLst>
              <a:ext uri="{FF2B5EF4-FFF2-40B4-BE49-F238E27FC236}">
                <a16:creationId xmlns:a16="http://schemas.microsoft.com/office/drawing/2014/main" id="{82EA5BF2-EA3D-B1C3-BEE1-4FC33DAB4BFB}"/>
              </a:ext>
            </a:extLst>
          </p:cNvPr>
          <p:cNvSpPr txBox="1"/>
          <p:nvPr/>
        </p:nvSpPr>
        <p:spPr>
          <a:xfrm>
            <a:off x="7491597" y="1077322"/>
            <a:ext cx="491999" cy="34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False</a:t>
            </a:r>
            <a:endParaRPr sz="9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83;p16">
            <a:extLst>
              <a:ext uri="{FF2B5EF4-FFF2-40B4-BE49-F238E27FC236}">
                <a16:creationId xmlns:a16="http://schemas.microsoft.com/office/drawing/2014/main" id="{8A073C36-2893-BAF3-E339-52B52DD1EB97}"/>
              </a:ext>
            </a:extLst>
          </p:cNvPr>
          <p:cNvSpPr txBox="1"/>
          <p:nvPr/>
        </p:nvSpPr>
        <p:spPr>
          <a:xfrm>
            <a:off x="6374956" y="2227840"/>
            <a:ext cx="491999" cy="34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False</a:t>
            </a:r>
            <a:endParaRPr sz="9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4CDEB7D8-8DB3-AECF-8867-E4A8A3D63ACA}"/>
              </a:ext>
            </a:extLst>
          </p:cNvPr>
          <p:cNvSpPr txBox="1"/>
          <p:nvPr/>
        </p:nvSpPr>
        <p:spPr>
          <a:xfrm>
            <a:off x="5233569" y="2231923"/>
            <a:ext cx="491999" cy="34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False</a:t>
            </a:r>
            <a:endParaRPr sz="9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" name="Google Shape;83;p16">
            <a:extLst>
              <a:ext uri="{FF2B5EF4-FFF2-40B4-BE49-F238E27FC236}">
                <a16:creationId xmlns:a16="http://schemas.microsoft.com/office/drawing/2014/main" id="{C6D8592A-A64B-0B2E-EC02-CAADFED32578}"/>
              </a:ext>
            </a:extLst>
          </p:cNvPr>
          <p:cNvSpPr txBox="1"/>
          <p:nvPr/>
        </p:nvSpPr>
        <p:spPr>
          <a:xfrm>
            <a:off x="7511493" y="2223933"/>
            <a:ext cx="491999" cy="34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True</a:t>
            </a:r>
            <a:endParaRPr sz="9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" name="Google Shape;83;p16">
            <a:extLst>
              <a:ext uri="{FF2B5EF4-FFF2-40B4-BE49-F238E27FC236}">
                <a16:creationId xmlns:a16="http://schemas.microsoft.com/office/drawing/2014/main" id="{0F768A86-00F5-5DFD-822C-19CBA07476EE}"/>
              </a:ext>
            </a:extLst>
          </p:cNvPr>
          <p:cNvSpPr txBox="1"/>
          <p:nvPr/>
        </p:nvSpPr>
        <p:spPr>
          <a:xfrm>
            <a:off x="2456026" y="3893837"/>
            <a:ext cx="5555086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각 숫자의 데이터가 동일한 데이터셋에서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9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분류하는 문제에서 단순히 모두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False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예측해도 정확도는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90%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가 나온다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086101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오차 행렬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" name="Google Shape;83;p16">
            <a:extLst>
              <a:ext uri="{FF2B5EF4-FFF2-40B4-BE49-F238E27FC236}">
                <a16:creationId xmlns:a16="http://schemas.microsoft.com/office/drawing/2014/main" id="{0F768A86-00F5-5DFD-822C-19CBA07476EE}"/>
              </a:ext>
            </a:extLst>
          </p:cNvPr>
          <p:cNvSpPr txBox="1"/>
          <p:nvPr/>
        </p:nvSpPr>
        <p:spPr>
          <a:xfrm>
            <a:off x="2772549" y="3793516"/>
            <a:ext cx="5555086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오차 행렬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(confusion matrix)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학습된 분류 모델이 예측을 수행하면서 얼마나 헷갈려 하는지를 함께 보여주는 지표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074" name="Picture 2" descr="How to interpret a confusion matrix for a machine learning model">
            <a:extLst>
              <a:ext uri="{FF2B5EF4-FFF2-40B4-BE49-F238E27FC236}">
                <a16:creationId xmlns:a16="http://schemas.microsoft.com/office/drawing/2014/main" id="{D98C8067-AB16-C60F-FBF6-B6FFF476E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248" y="810697"/>
            <a:ext cx="5009079" cy="28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2850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오차 행렬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" name="Google Shape;83;p16">
            <a:extLst>
              <a:ext uri="{FF2B5EF4-FFF2-40B4-BE49-F238E27FC236}">
                <a16:creationId xmlns:a16="http://schemas.microsoft.com/office/drawing/2014/main" id="{0F768A86-00F5-5DFD-822C-19CBA07476EE}"/>
              </a:ext>
            </a:extLst>
          </p:cNvPr>
          <p:cNvSpPr txBox="1"/>
          <p:nvPr/>
        </p:nvSpPr>
        <p:spPr>
          <a:xfrm>
            <a:off x="2116060" y="3949646"/>
            <a:ext cx="616934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TN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예측값을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Negative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값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으로 예측하고 실제 값 역시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Negative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값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098" name="Picture 2" descr="파이썬 머신러닝 완벽가이드] : 사이킷 런 평가지표 (정확도 , 오차행렬) - 데이터 사이언스 사용 설명서">
            <a:extLst>
              <a:ext uri="{FF2B5EF4-FFF2-40B4-BE49-F238E27FC236}">
                <a16:creationId xmlns:a16="http://schemas.microsoft.com/office/drawing/2014/main" id="{5AF4DDB7-5417-1C69-404C-788630C9A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548" y="845454"/>
            <a:ext cx="5895052" cy="298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11026C-C464-3DA1-F515-4CF77A9AB7B8}"/>
              </a:ext>
            </a:extLst>
          </p:cNvPr>
          <p:cNvSpPr/>
          <p:nvPr/>
        </p:nvSpPr>
        <p:spPr>
          <a:xfrm>
            <a:off x="4052552" y="1918952"/>
            <a:ext cx="1893194" cy="7555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682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오차 행렬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" name="Google Shape;83;p16">
            <a:extLst>
              <a:ext uri="{FF2B5EF4-FFF2-40B4-BE49-F238E27FC236}">
                <a16:creationId xmlns:a16="http://schemas.microsoft.com/office/drawing/2014/main" id="{0F768A86-00F5-5DFD-822C-19CBA07476EE}"/>
              </a:ext>
            </a:extLst>
          </p:cNvPr>
          <p:cNvSpPr txBox="1"/>
          <p:nvPr/>
        </p:nvSpPr>
        <p:spPr>
          <a:xfrm>
            <a:off x="2116060" y="3949646"/>
            <a:ext cx="616934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FP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예측값을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Postive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값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예측했는데 실제 값은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Negative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값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098" name="Picture 2" descr="파이썬 머신러닝 완벽가이드] : 사이킷 런 평가지표 (정확도 , 오차행렬) - 데이터 사이언스 사용 설명서">
            <a:extLst>
              <a:ext uri="{FF2B5EF4-FFF2-40B4-BE49-F238E27FC236}">
                <a16:creationId xmlns:a16="http://schemas.microsoft.com/office/drawing/2014/main" id="{5AF4DDB7-5417-1C69-404C-788630C9A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548" y="845454"/>
            <a:ext cx="5895052" cy="298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11026C-C464-3DA1-F515-4CF77A9AB7B8}"/>
              </a:ext>
            </a:extLst>
          </p:cNvPr>
          <p:cNvSpPr/>
          <p:nvPr/>
        </p:nvSpPr>
        <p:spPr>
          <a:xfrm>
            <a:off x="6040211" y="1918952"/>
            <a:ext cx="1893194" cy="7555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65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오차 행렬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" name="Google Shape;83;p16">
            <a:extLst>
              <a:ext uri="{FF2B5EF4-FFF2-40B4-BE49-F238E27FC236}">
                <a16:creationId xmlns:a16="http://schemas.microsoft.com/office/drawing/2014/main" id="{0F768A86-00F5-5DFD-822C-19CBA07476EE}"/>
              </a:ext>
            </a:extLst>
          </p:cNvPr>
          <p:cNvSpPr txBox="1"/>
          <p:nvPr/>
        </p:nvSpPr>
        <p:spPr>
          <a:xfrm>
            <a:off x="2116060" y="3949646"/>
            <a:ext cx="616934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FN : </a:t>
            </a:r>
            <a:r>
              <a:rPr lang="ko-KR" altLang="en-US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예측값을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Negative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값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으로 예측했는데 실제 값은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Positive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값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098" name="Picture 2" descr="파이썬 머신러닝 완벽가이드] : 사이킷 런 평가지표 (정확도 , 오차행렬) - 데이터 사이언스 사용 설명서">
            <a:extLst>
              <a:ext uri="{FF2B5EF4-FFF2-40B4-BE49-F238E27FC236}">
                <a16:creationId xmlns:a16="http://schemas.microsoft.com/office/drawing/2014/main" id="{5AF4DDB7-5417-1C69-404C-788630C9A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548" y="845454"/>
            <a:ext cx="5895052" cy="298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11026C-C464-3DA1-F515-4CF77A9AB7B8}"/>
              </a:ext>
            </a:extLst>
          </p:cNvPr>
          <p:cNvSpPr/>
          <p:nvPr/>
        </p:nvSpPr>
        <p:spPr>
          <a:xfrm>
            <a:off x="4052552" y="2837654"/>
            <a:ext cx="1893194" cy="7555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361347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2860</TotalTime>
  <Words>917</Words>
  <Application>Microsoft Office PowerPoint</Application>
  <PresentationFormat>화면 슬라이드 쇼(16:9)</PresentationFormat>
  <Paragraphs>160</Paragraphs>
  <Slides>29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7" baseType="lpstr">
      <vt:lpstr>-apple-system</vt:lpstr>
      <vt:lpstr>NanumGothic ExtraBold</vt:lpstr>
      <vt:lpstr>Arial</vt:lpstr>
      <vt:lpstr>Cambria Math</vt:lpstr>
      <vt:lpstr>Courier New</vt:lpstr>
      <vt:lpstr>Symbol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PC</dc:creator>
  <cp:lastModifiedBy>박영균</cp:lastModifiedBy>
  <cp:revision>7</cp:revision>
  <dcterms:modified xsi:type="dcterms:W3CDTF">2024-03-25T18:41:56Z</dcterms:modified>
</cp:coreProperties>
</file>